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sldIdLst>
    <p:sldId id="256" r:id="rId5"/>
    <p:sldId id="257" r:id="rId6"/>
    <p:sldId id="261" r:id="rId7"/>
    <p:sldId id="263" r:id="rId8"/>
    <p:sldId id="262" r:id="rId9"/>
    <p:sldId id="266" r:id="rId10"/>
    <p:sldId id="274" r:id="rId11"/>
    <p:sldId id="267" r:id="rId12"/>
    <p:sldId id="275" r:id="rId13"/>
    <p:sldId id="269" r:id="rId14"/>
    <p:sldId id="276" r:id="rId15"/>
    <p:sldId id="286" r:id="rId16"/>
    <p:sldId id="272" r:id="rId17"/>
    <p:sldId id="270" r:id="rId18"/>
    <p:sldId id="279" r:id="rId19"/>
    <p:sldId id="285" r:id="rId20"/>
    <p:sldId id="284" r:id="rId21"/>
    <p:sldId id="278" r:id="rId22"/>
    <p:sldId id="281" r:id="rId23"/>
    <p:sldId id="280" r:id="rId24"/>
    <p:sldId id="277" r:id="rId25"/>
    <p:sldId id="283" r:id="rId26"/>
    <p:sldId id="282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34FE2E-EB48-44F9-A6C2-EADFAB3EB707}" v="249" dt="2022-01-12T11:36:05.309"/>
    <p1510:client id="{780E4CE0-60AC-F54C-97DF-DA6186505175}" v="1" dt="2022-01-13T08:58:03.111"/>
    <p1510:client id="{F5BFD3E2-E485-49B1-C0EF-E5DA9B7F8CDA}" v="7" dt="2022-01-13T08:55:45.1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561" autoAdjust="0"/>
    <p:restoredTop sz="94660"/>
  </p:normalViewPr>
  <p:slideViewPr>
    <p:cSldViewPr snapToGrid="0">
      <p:cViewPr varScale="1">
        <p:scale>
          <a:sx n="88" d="100"/>
          <a:sy n="88" d="100"/>
        </p:scale>
        <p:origin x="192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349B3C-1F9F-4C6F-95D5-7DB5F22FFD94}" type="datetimeFigureOut">
              <a:rPr lang="de-AT" smtClean="0"/>
              <a:t>13.01.2022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725B8-07F5-4CD0-8AE6-552F7CC4447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14950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D7C949-045B-4A03-B0E0-FA52DC1541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5E7AD1F-A9E4-472C-B0E4-4725FDCD0A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CE060B-66DE-4846-A3FD-B7C8BB5F6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DFC86-D984-446D-9EF5-12FE4686FC6D}" type="datetime1">
              <a:rPr lang="de-AT" smtClean="0"/>
              <a:t>13.01.2022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7F70F3-4D03-4595-9F54-0CC16F61C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B2D638-B574-4C07-888F-3D38D22BB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2FB2E-26A5-44F9-A180-E2C2BDD3BC3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58333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D29C4A-13FE-4257-9FE2-C949D7B36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C35F6F0-D175-4250-AE2E-6299228B79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3673F57-216A-4AFB-9854-7A0A35C60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3347E-F3DE-4817-B099-ABE51637260C}" type="datetime1">
              <a:rPr lang="de-AT" smtClean="0"/>
              <a:t>13.01.2022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F9C9F1-B69C-4D45-B679-55BE46BB3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0958E8-14E6-4DF8-8E84-BE9F47743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2FB2E-26A5-44F9-A180-E2C2BDD3BC3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57753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ABD75A9-DB64-4A82-B9A3-73A17AFAEF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E21E1D3-253F-4BA1-8A87-8B22161F4A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EA45EF-F4FC-4A0A-A536-9B19EF589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A4D3-2E3D-4D2B-A09F-680A50FE34D0}" type="datetime1">
              <a:rPr lang="de-AT" smtClean="0"/>
              <a:t>13.01.2022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8723A6-B793-4B3A-A41E-ECACFD93D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79F8C8B-9B59-4501-A4B1-B37902C2D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2FB2E-26A5-44F9-A180-E2C2BDD3BC3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44290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BA94FF-EB13-4C9C-9EDE-241A4E665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A4EDE2-6940-43EC-AFF5-E80CC8D11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8B7B09-4793-4A1B-AB63-6769C34AB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3E044-3397-495A-B64E-B075F59FC0D4}" type="datetime1">
              <a:rPr lang="de-AT" smtClean="0"/>
              <a:t>13.01.2022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B69B18-1777-4DEB-B705-AA906B75F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ECD3D3-9BCA-4547-B676-EA265A589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2FB2E-26A5-44F9-A180-E2C2BDD3BC3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82327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10A519-DD0F-4213-9E7C-D9FA8DF66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5CFC27-3DE0-45A9-8959-15DFE2A5F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717649-BFE7-41B7-BF2A-27C165F3E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B2A62-14A9-43DF-A085-D88EA789E27F}" type="datetime1">
              <a:rPr lang="de-AT" smtClean="0"/>
              <a:t>13.01.2022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A353FE-C1E5-4307-883C-4676AB8F3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FBCEB3-6C81-487B-A323-ABB6BE4C5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2FB2E-26A5-44F9-A180-E2C2BDD3BC3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02393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DED481-3963-41D5-A51D-B836F6272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BC64FA-27B4-4255-9F6A-5537283E85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4C212EC-9F3F-44ED-8064-CDFFD2047A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852535A-D067-469A-847A-1289D2206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B77FF-91E4-4273-9CE9-6326FD9A43BF}" type="datetime1">
              <a:rPr lang="de-AT" smtClean="0"/>
              <a:t>13.01.2022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E530809-4036-418F-8CCB-6952FE062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DF4C1CA-C09A-4EB1-B480-E7B65159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2FB2E-26A5-44F9-A180-E2C2BDD3BC3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98135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3E6E5-4E2F-4FFA-B692-4AFEFE099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220A756-3696-4217-AB9F-1AE104900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1CE4D1-345E-4ADE-AA70-146ECDDC5F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74FBC3D-A0F1-4147-8D39-A977BCC700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5B85C9E-36F3-4385-9B1C-AA684F677C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660886D-89AF-4F59-8C1B-8A3BBDED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1053-90EB-41B3-A55E-A922C7CA0E02}" type="datetime1">
              <a:rPr lang="de-AT" smtClean="0"/>
              <a:t>13.01.2022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D0FB46E-4297-401B-812D-368500FEB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362A12A-C718-4826-BD5F-AED8EDBD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2FB2E-26A5-44F9-A180-E2C2BDD3BC3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19779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B18B6-A24D-4A4C-841D-66FD648D3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CEDDB18-BA91-4474-8A0D-4D427E0FF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ADCFE-0565-4336-978F-ADD7561BE9C4}" type="datetime1">
              <a:rPr lang="de-AT" smtClean="0"/>
              <a:t>13.01.2022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57ACA56-741B-427C-8B0D-30E832442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F100AA6-C3B6-40BC-B70F-26ACD4FF9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2FB2E-26A5-44F9-A180-E2C2BDD3BC3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67131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7E59F34-EE1A-4B99-887E-3518FE3D7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C0206-D7B3-419C-BB4B-276987FE5AAE}" type="datetime1">
              <a:rPr lang="de-AT" smtClean="0"/>
              <a:t>13.01.2022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942E4F2-B2ED-488C-AEA9-C8A44DA7F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6DE22C-1015-4FB0-A068-8E51BF774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2FB2E-26A5-44F9-A180-E2C2BDD3BC3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48306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74A339-178E-467A-9C7C-FF09FA7D6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BF34F7-E317-4AFB-A33C-1AA7D78B9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A936EA1-0BF0-463D-98E4-333726F305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AA533B-100F-4F70-9A18-1D13AB930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64B59-DF9D-4E24-863D-65FD86548B06}" type="datetime1">
              <a:rPr lang="de-AT" smtClean="0"/>
              <a:t>13.01.2022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CC67D5D-7330-43F3-8831-BE47B3689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2045C8D-3C79-4546-8AA4-13BA7A472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2FB2E-26A5-44F9-A180-E2C2BDD3BC3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67011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FD344A-D700-4006-8C60-CBBA8B333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20C7779-DA51-4C91-97EB-AC755D12A0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4DFDA84-8ABE-44E1-A4FF-06AD75371D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01C5CF9-6B0B-4132-BFD6-02C3C762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6F822-D87A-4318-96C3-8EB5CD879A86}" type="datetime1">
              <a:rPr lang="de-AT" smtClean="0"/>
              <a:t>13.01.2022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AF9417-182D-4A1E-8CC1-180CDAFAD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D4786B2-EAA0-4FD7-B368-04A27928A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2FB2E-26A5-44F9-A180-E2C2BDD3BC3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99480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75BA149-F076-4852-955B-14CD07EF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B51B5A-A126-4F9B-81EF-CB26A55BE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4ADFE8-6DD7-43D2-996E-96F7D359C8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A6AAFE-3F8B-481C-AF5A-6424080AEC6E}" type="datetime1">
              <a:rPr lang="de-AT" smtClean="0"/>
              <a:t>13.01.2022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7CA8E3-2854-4994-8311-F30FBC1DFE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46E966-4AC4-4E13-BD7A-EB1E61E3AC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2FB2E-26A5-44F9-A180-E2C2BDD3BC3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94737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992FDC-740A-42EA-A4C8-005D1B7BC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66750"/>
            <a:ext cx="9144000" cy="862250"/>
          </a:xfrm>
        </p:spPr>
        <p:txBody>
          <a:bodyPr>
            <a:normAutofit fontScale="90000"/>
          </a:bodyPr>
          <a:lstStyle/>
          <a:p>
            <a:r>
              <a:rPr lang="de-AT" dirty="0"/>
              <a:t>HOG SVM Detektor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82B5681-A92D-4F26-838B-8A0CC3AB90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57849"/>
            <a:ext cx="9144000" cy="482654"/>
          </a:xfrm>
        </p:spPr>
        <p:txBody>
          <a:bodyPr/>
          <a:lstStyle/>
          <a:p>
            <a:r>
              <a:rPr lang="de-AT" dirty="0"/>
              <a:t>Türgriffe im F-Gebäude detektieren</a:t>
            </a:r>
          </a:p>
        </p:txBody>
      </p:sp>
      <p:pic>
        <p:nvPicPr>
          <p:cNvPr id="1026" name="Picture 2" descr="And For My Next Trick: An Introduction to Support ... - Alteryx Community">
            <a:extLst>
              <a:ext uri="{FF2B5EF4-FFF2-40B4-BE49-F238E27FC236}">
                <a16:creationId xmlns:a16="http://schemas.microsoft.com/office/drawing/2014/main" id="{2EA11DC3-7F1F-49F6-8B76-4F58D3804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146" y="4418078"/>
            <a:ext cx="7714267" cy="227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LFeat - Tutorials &amp;gt; HOG features">
            <a:extLst>
              <a:ext uri="{FF2B5EF4-FFF2-40B4-BE49-F238E27FC236}">
                <a16:creationId xmlns:a16="http://schemas.microsoft.com/office/drawing/2014/main" id="{7156AA1E-392C-40AA-BA4F-B64EA82AE9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7"/>
          <a:stretch/>
        </p:blipFill>
        <p:spPr bwMode="auto">
          <a:xfrm>
            <a:off x="2268887" y="90268"/>
            <a:ext cx="7654221" cy="209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D8102B5-BB03-44F1-90AB-F31EE75899A1}"/>
              </a:ext>
            </a:extLst>
          </p:cNvPr>
          <p:cNvSpPr txBox="1"/>
          <p:nvPr/>
        </p:nvSpPr>
        <p:spPr>
          <a:xfrm>
            <a:off x="2542632" y="-201652"/>
            <a:ext cx="46133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600" dirty="0">
                <a:solidFill>
                  <a:schemeClr val="accent2"/>
                </a:solidFill>
              </a:rPr>
              <a:t>H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2F3C5C3-E925-4974-9DCE-49343458FEE0}"/>
              </a:ext>
            </a:extLst>
          </p:cNvPr>
          <p:cNvSpPr txBox="1"/>
          <p:nvPr/>
        </p:nvSpPr>
        <p:spPr>
          <a:xfrm>
            <a:off x="5257590" y="-184640"/>
            <a:ext cx="46133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600" dirty="0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E6A06A8-40D9-4CB6-BE94-A26E7DB5D34B}"/>
              </a:ext>
            </a:extLst>
          </p:cNvPr>
          <p:cNvSpPr txBox="1"/>
          <p:nvPr/>
        </p:nvSpPr>
        <p:spPr>
          <a:xfrm>
            <a:off x="8098201" y="-184640"/>
            <a:ext cx="46133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600" dirty="0">
                <a:solidFill>
                  <a:schemeClr val="accent2"/>
                </a:solidFill>
              </a:rPr>
              <a:t>G</a:t>
            </a:r>
          </a:p>
        </p:txBody>
      </p:sp>
      <p:sp>
        <p:nvSpPr>
          <p:cNvPr id="5" name="Flussdiagramm: Prozess 4">
            <a:extLst>
              <a:ext uri="{FF2B5EF4-FFF2-40B4-BE49-F238E27FC236}">
                <a16:creationId xmlns:a16="http://schemas.microsoft.com/office/drawing/2014/main" id="{D30048B8-937A-43FA-91B7-D405BABBD24D}"/>
              </a:ext>
            </a:extLst>
          </p:cNvPr>
          <p:cNvSpPr/>
          <p:nvPr/>
        </p:nvSpPr>
        <p:spPr>
          <a:xfrm>
            <a:off x="2105146" y="4418078"/>
            <a:ext cx="2448000" cy="2277987"/>
          </a:xfrm>
          <a:prstGeom prst="flowChartProcess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Flussdiagramm: Prozess 9">
            <a:extLst>
              <a:ext uri="{FF2B5EF4-FFF2-40B4-BE49-F238E27FC236}">
                <a16:creationId xmlns:a16="http://schemas.microsoft.com/office/drawing/2014/main" id="{E7F2240E-61AD-4FA8-A87D-E71910B98920}"/>
              </a:ext>
            </a:extLst>
          </p:cNvPr>
          <p:cNvSpPr/>
          <p:nvPr/>
        </p:nvSpPr>
        <p:spPr>
          <a:xfrm>
            <a:off x="4732256" y="4418078"/>
            <a:ext cx="2448000" cy="2277987"/>
          </a:xfrm>
          <a:prstGeom prst="flowChartProcess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Flussdiagramm: Prozess 10">
            <a:extLst>
              <a:ext uri="{FF2B5EF4-FFF2-40B4-BE49-F238E27FC236}">
                <a16:creationId xmlns:a16="http://schemas.microsoft.com/office/drawing/2014/main" id="{C41FC394-2F04-4D49-872E-8FBFF1592108}"/>
              </a:ext>
            </a:extLst>
          </p:cNvPr>
          <p:cNvSpPr/>
          <p:nvPr/>
        </p:nvSpPr>
        <p:spPr>
          <a:xfrm>
            <a:off x="7359366" y="4418078"/>
            <a:ext cx="2460047" cy="2277987"/>
          </a:xfrm>
          <a:prstGeom prst="flowChartProcess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02435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F28403D-67DF-46C6-B411-2E8990275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pPr algn="ctr"/>
            <a:r>
              <a:rPr lang="de-AT" sz="3400" b="1" dirty="0"/>
              <a:t>SVM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58889D-65FA-481F-9FA7-EE1A6707F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r>
              <a:rPr lang="de-AT" sz="1900" b="1" dirty="0">
                <a:ea typeface="+mn-lt"/>
                <a:cs typeface="+mn-lt"/>
              </a:rPr>
              <a:t>Input: 2 CSV-Dateien (Positiv/Negativ Klassen)</a:t>
            </a:r>
            <a:endParaRPr lang="de-AT" sz="1900" dirty="0">
              <a:ea typeface="+mn-lt"/>
              <a:cs typeface="+mn-lt"/>
            </a:endParaRPr>
          </a:p>
          <a:p>
            <a:pPr marL="0" indent="0">
              <a:buNone/>
            </a:pPr>
            <a:endParaRPr lang="de-AT" sz="1900" b="1" dirty="0">
              <a:ea typeface="+mn-lt"/>
              <a:cs typeface="+mn-lt"/>
            </a:endParaRPr>
          </a:p>
          <a:p>
            <a:r>
              <a:rPr lang="de-AT" sz="1900" b="1" dirty="0">
                <a:ea typeface="+mn-lt"/>
                <a:cs typeface="+mn-lt"/>
              </a:rPr>
              <a:t>Labels und HOG-Matrix erstellen als CV::Mat</a:t>
            </a:r>
            <a:endParaRPr lang="de-DE" sz="1900" dirty="0">
              <a:ea typeface="+mn-lt"/>
              <a:cs typeface="+mn-lt"/>
            </a:endParaRPr>
          </a:p>
          <a:p>
            <a:endParaRPr lang="de-AT" sz="1900" b="1" dirty="0">
              <a:ea typeface="+mn-lt"/>
              <a:cs typeface="+mn-lt"/>
            </a:endParaRPr>
          </a:p>
          <a:p>
            <a:r>
              <a:rPr lang="de-AT" sz="1900" b="1" dirty="0">
                <a:ea typeface="+mn-lt"/>
                <a:cs typeface="+mn-lt"/>
              </a:rPr>
              <a:t>SVM Definieren</a:t>
            </a:r>
          </a:p>
          <a:p>
            <a:endParaRPr lang="de-AT" sz="1900" b="1" dirty="0">
              <a:ea typeface="+mn-lt"/>
              <a:cs typeface="+mn-lt"/>
            </a:endParaRPr>
          </a:p>
          <a:p>
            <a:r>
              <a:rPr lang="de-AT" sz="1900" b="1" dirty="0">
                <a:ea typeface="+mn-lt"/>
                <a:cs typeface="+mn-lt"/>
              </a:rPr>
              <a:t>SVM Trainieren (</a:t>
            </a:r>
            <a:r>
              <a:rPr lang="de-AT" sz="1900" b="1" dirty="0" err="1">
                <a:ea typeface="+mn-lt"/>
                <a:cs typeface="+mn-lt"/>
              </a:rPr>
              <a:t>svm.fit</a:t>
            </a:r>
            <a:r>
              <a:rPr lang="de-AT" sz="1900" b="1" dirty="0">
                <a:ea typeface="+mn-lt"/>
                <a:cs typeface="+mn-lt"/>
              </a:rPr>
              <a:t>)</a:t>
            </a:r>
            <a:endParaRPr lang="de-AT" sz="1900" dirty="0">
              <a:ea typeface="+mn-lt"/>
              <a:cs typeface="+mn-lt"/>
            </a:endParaRPr>
          </a:p>
          <a:p>
            <a:endParaRPr lang="de-AT" sz="1900" b="1" dirty="0">
              <a:ea typeface="+mn-lt"/>
              <a:cs typeface="+mn-lt"/>
            </a:endParaRPr>
          </a:p>
          <a:p>
            <a:r>
              <a:rPr lang="de-AT" sz="1900" b="1" dirty="0">
                <a:ea typeface="+mn-lt"/>
                <a:cs typeface="+mn-lt"/>
              </a:rPr>
              <a:t>Video einspielen und Frame für Frame </a:t>
            </a:r>
            <a:r>
              <a:rPr lang="de-AT" sz="1900" b="1" dirty="0" err="1">
                <a:ea typeface="+mn-lt"/>
                <a:cs typeface="+mn-lt"/>
              </a:rPr>
              <a:t>Prediction</a:t>
            </a:r>
            <a:r>
              <a:rPr lang="de-AT" sz="1900" b="1" dirty="0">
                <a:ea typeface="+mn-lt"/>
                <a:cs typeface="+mn-lt"/>
              </a:rPr>
              <a:t> anwenden</a:t>
            </a:r>
            <a:endParaRPr lang="de-AT" sz="1900" dirty="0">
              <a:ea typeface="+mn-lt"/>
              <a:cs typeface="+mn-lt"/>
            </a:endParaRPr>
          </a:p>
          <a:p>
            <a:endParaRPr lang="de-AT" sz="1900" b="1" dirty="0">
              <a:ea typeface="+mn-lt"/>
              <a:cs typeface="+mn-lt"/>
            </a:endParaRPr>
          </a:p>
          <a:p>
            <a:r>
              <a:rPr lang="de-AT" sz="1900" b="1" dirty="0" err="1">
                <a:ea typeface="+mn-lt"/>
                <a:cs typeface="+mn-lt"/>
              </a:rPr>
              <a:t>Prediction</a:t>
            </a:r>
            <a:r>
              <a:rPr lang="de-AT" sz="1900" b="1" dirty="0">
                <a:ea typeface="+mn-lt"/>
                <a:cs typeface="+mn-lt"/>
              </a:rPr>
              <a:t>: </a:t>
            </a:r>
          </a:p>
          <a:p>
            <a:pPr lvl="1"/>
            <a:r>
              <a:rPr lang="de-AT" sz="1500" b="1" dirty="0">
                <a:ea typeface="+mn-lt"/>
                <a:cs typeface="+mn-lt"/>
              </a:rPr>
              <a:t>Frame in kleinere Bildstücke unterteilen</a:t>
            </a:r>
          </a:p>
          <a:p>
            <a:pPr lvl="1"/>
            <a:r>
              <a:rPr lang="de-AT" sz="1500" b="1" dirty="0">
                <a:ea typeface="+mn-lt"/>
                <a:cs typeface="+mn-lt"/>
              </a:rPr>
              <a:t>jedes Bildstück klassifizieren</a:t>
            </a:r>
          </a:p>
          <a:p>
            <a:pPr lvl="1"/>
            <a:r>
              <a:rPr lang="de-AT" sz="1500" b="1" dirty="0">
                <a:ea typeface="+mn-lt"/>
                <a:cs typeface="+mn-lt"/>
              </a:rPr>
              <a:t>detektierte Bildstücke im ganzen Bild zuordnen</a:t>
            </a:r>
          </a:p>
          <a:p>
            <a:pPr marL="0" indent="0">
              <a:buNone/>
            </a:pPr>
            <a:endParaRPr lang="de-AT"/>
          </a:p>
          <a:p>
            <a:pPr marL="0" indent="0">
              <a:buNone/>
            </a:pPr>
            <a:r>
              <a:rPr lang="de-AT" sz="1900" b="1" dirty="0">
                <a:ea typeface="+mn-lt"/>
                <a:cs typeface="+mn-lt"/>
              </a:rPr>
              <a:t>Output: Video mit </a:t>
            </a:r>
            <a:r>
              <a:rPr lang="de-AT" sz="1900" b="1" dirty="0" err="1">
                <a:ea typeface="+mn-lt"/>
                <a:cs typeface="+mn-lt"/>
              </a:rPr>
              <a:t>Detection</a:t>
            </a:r>
            <a:endParaRPr lang="de-AT" sz="1900" b="1" dirty="0">
              <a:ea typeface="+mn-lt"/>
              <a:cs typeface="+mn-lt"/>
            </a:endParaRPr>
          </a:p>
          <a:p>
            <a:pPr marL="0" indent="0">
              <a:buNone/>
            </a:pPr>
            <a:endParaRPr lang="de-AT" sz="1900" b="1" dirty="0">
              <a:ea typeface="+mn-lt"/>
              <a:cs typeface="+mn-lt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08F2FD-82A9-4C77-B35F-172C75B4B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2FB2E-26A5-44F9-A180-E2C2BDD3BC3E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92614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F28403D-67DF-46C6-B411-2E8990275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pPr algn="ctr"/>
            <a:r>
              <a:rPr lang="de-AT" sz="3400" b="1" dirty="0"/>
              <a:t>SVM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08F2FD-82A9-4C77-B35F-172C75B4B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2FB2E-26A5-44F9-A180-E2C2BDD3BC3E}" type="slidenum">
              <a:rPr lang="de-AT" smtClean="0"/>
              <a:t>11</a:t>
            </a:fld>
            <a:endParaRPr lang="de-AT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32531A7-6668-49DC-B047-9A063F3194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70" t="69231" r="570" b="-289"/>
          <a:stretch/>
        </p:blipFill>
        <p:spPr>
          <a:xfrm>
            <a:off x="5060824" y="1860893"/>
            <a:ext cx="6860724" cy="315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318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F28403D-67DF-46C6-B411-2E8990275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pPr algn="ctr"/>
            <a:r>
              <a:rPr lang="en-US" sz="3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Endstand</a:t>
            </a:r>
            <a:endParaRPr lang="de-AT" sz="3400" b="1" dirty="0"/>
          </a:p>
        </p:txBody>
      </p:sp>
      <p:sp>
        <p:nvSpPr>
          <p:cNvPr id="6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170ACDB-A12B-4629-8925-92D3CAFCD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2FB2E-26A5-44F9-A180-E2C2BDD3BC3E}" type="slidenum">
              <a:rPr lang="de-AT" smtClean="0"/>
              <a:t>12</a:t>
            </a:fld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4CCBAE-D8C6-4A1A-BA39-ABA1283F5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de-AT" sz="1900" b="1" dirty="0">
              <a:ea typeface="+mn-lt"/>
              <a:cs typeface="+mn-lt"/>
            </a:endParaRPr>
          </a:p>
          <a:p>
            <a:r>
              <a:rPr lang="de-AT" sz="1900" b="1" dirty="0">
                <a:cs typeface="Calibri" panose="020F0502020204030204"/>
              </a:rPr>
              <a:t>Funktionierende Pipeline</a:t>
            </a:r>
          </a:p>
          <a:p>
            <a:endParaRPr lang="de-AT" sz="1900" b="1" dirty="0">
              <a:ea typeface="+mn-lt"/>
              <a:cs typeface="+mn-lt"/>
            </a:endParaRPr>
          </a:p>
          <a:p>
            <a:r>
              <a:rPr lang="de-AT" sz="1900" b="1" dirty="0">
                <a:cs typeface="Calibri" panose="020F0502020204030204"/>
              </a:rPr>
              <a:t>Datensatz:</a:t>
            </a:r>
          </a:p>
          <a:p>
            <a:pPr lvl="1"/>
            <a:r>
              <a:rPr lang="de-AT" sz="1500" b="1" dirty="0">
                <a:cs typeface="Calibri" panose="020F0502020204030204"/>
              </a:rPr>
              <a:t>2112 Negative</a:t>
            </a:r>
          </a:p>
          <a:p>
            <a:pPr lvl="1"/>
            <a:r>
              <a:rPr lang="de-AT" sz="1500" b="1" dirty="0">
                <a:ea typeface="+mn-lt"/>
                <a:cs typeface="+mn-lt"/>
              </a:rPr>
              <a:t>117 Positive</a:t>
            </a:r>
          </a:p>
          <a:p>
            <a:pPr lvl="1"/>
            <a:endParaRPr lang="de-AT" sz="1500" b="1" dirty="0">
              <a:ea typeface="+mn-lt"/>
              <a:cs typeface="+mn-lt"/>
            </a:endParaRPr>
          </a:p>
          <a:p>
            <a:r>
              <a:rPr lang="de-AT" sz="1900" b="1" dirty="0">
                <a:ea typeface="+mn-lt"/>
                <a:cs typeface="+mn-lt"/>
              </a:rPr>
              <a:t>Detektieren durch Klassifizierung</a:t>
            </a:r>
          </a:p>
          <a:p>
            <a:endParaRPr lang="de-AT" sz="1900" b="1" dirty="0">
              <a:ea typeface="+mn-lt"/>
              <a:cs typeface="+mn-lt"/>
            </a:endParaRPr>
          </a:p>
          <a:p>
            <a:r>
              <a:rPr lang="de-AT" sz="1900" b="1" dirty="0">
                <a:ea typeface="+mn-lt"/>
                <a:cs typeface="+mn-lt"/>
              </a:rPr>
              <a:t>Keine fixierte Input-Größe</a:t>
            </a:r>
          </a:p>
          <a:p>
            <a:endParaRPr lang="de-AT" sz="1900" b="1" dirty="0">
              <a:ea typeface="+mn-lt"/>
              <a:cs typeface="+mn-lt"/>
            </a:endParaRPr>
          </a:p>
          <a:p>
            <a:r>
              <a:rPr lang="de-AT" sz="1900" b="1" dirty="0">
                <a:ea typeface="+mn-lt"/>
                <a:cs typeface="+mn-lt"/>
              </a:rPr>
              <a:t>Einstellbare Schnipsel-Größe und Überlappung</a:t>
            </a:r>
          </a:p>
          <a:p>
            <a:endParaRPr lang="de-AT" sz="1900" b="1" dirty="0">
              <a:ea typeface="+mn-lt"/>
              <a:cs typeface="+mn-lt"/>
            </a:endParaRPr>
          </a:p>
          <a:p>
            <a:pPr marL="0" indent="0">
              <a:buNone/>
            </a:pPr>
            <a:endParaRPr lang="de-AT" sz="1900" b="1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2186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F28403D-67DF-46C6-B411-2E8990275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pPr algn="ctr"/>
            <a:r>
              <a:rPr lang="en-US" sz="3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Endstand</a:t>
            </a:r>
            <a:endParaRPr lang="de-AT" sz="3400" b="1" dirty="0"/>
          </a:p>
        </p:txBody>
      </p:sp>
      <p:sp>
        <p:nvSpPr>
          <p:cNvPr id="6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170ACDB-A12B-4629-8925-92D3CAFCD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2FB2E-26A5-44F9-A180-E2C2BDD3BC3E}" type="slidenum">
              <a:rPr lang="de-AT" smtClean="0"/>
              <a:t>13</a:t>
            </a:fld>
            <a:endParaRPr lang="de-AT"/>
          </a:p>
        </p:txBody>
      </p:sp>
      <p:pic>
        <p:nvPicPr>
          <p:cNvPr id="3" name="Prediction_Video_Muted" descr="Prediction_Video_Muted">
            <a:hlinkClick r:id="" action="ppaction://media"/>
            <a:extLst>
              <a:ext uri="{FF2B5EF4-FFF2-40B4-BE49-F238E27FC236}">
                <a16:creationId xmlns:a16="http://schemas.microsoft.com/office/drawing/2014/main" id="{8A781755-28EA-424B-BC3A-CE686FFA53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4820" t="3226" r="30326"/>
          <a:stretch/>
        </p:blipFill>
        <p:spPr>
          <a:xfrm>
            <a:off x="6120063" y="-1"/>
            <a:ext cx="4390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50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992FDC-740A-42EA-A4C8-005D1B7BC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779606"/>
            <a:ext cx="9144000" cy="862250"/>
          </a:xfrm>
        </p:spPr>
        <p:txBody>
          <a:bodyPr>
            <a:normAutofit fontScale="90000"/>
          </a:bodyPr>
          <a:lstStyle/>
          <a:p>
            <a:r>
              <a:rPr lang="de-AT" dirty="0"/>
              <a:t>HOG SVM Detektor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82B5681-A92D-4F26-838B-8A0CC3AB90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670705"/>
            <a:ext cx="9144000" cy="482654"/>
          </a:xfrm>
        </p:spPr>
        <p:txBody>
          <a:bodyPr/>
          <a:lstStyle/>
          <a:p>
            <a:r>
              <a:rPr lang="de-AT" dirty="0" err="1"/>
              <a:t>Abdank</a:t>
            </a:r>
            <a:r>
              <a:rPr lang="de-AT" dirty="0"/>
              <a:t>, Egger, </a:t>
            </a:r>
            <a:r>
              <a:rPr lang="de-AT" dirty="0" err="1"/>
              <a:t>Trivisonne</a:t>
            </a:r>
            <a:r>
              <a:rPr lang="de-AT" dirty="0"/>
              <a:t>, Wiesmüller</a:t>
            </a:r>
          </a:p>
        </p:txBody>
      </p:sp>
      <p:pic>
        <p:nvPicPr>
          <p:cNvPr id="1026" name="Picture 2" descr="And For My Next Trick: An Introduction to Support ... - Alteryx Community">
            <a:extLst>
              <a:ext uri="{FF2B5EF4-FFF2-40B4-BE49-F238E27FC236}">
                <a16:creationId xmlns:a16="http://schemas.microsoft.com/office/drawing/2014/main" id="{2EA11DC3-7F1F-49F6-8B76-4F58D3804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892" y="4262291"/>
            <a:ext cx="8790215" cy="259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LFeat - Tutorials &amp;gt; HOG features">
            <a:extLst>
              <a:ext uri="{FF2B5EF4-FFF2-40B4-BE49-F238E27FC236}">
                <a16:creationId xmlns:a16="http://schemas.microsoft.com/office/drawing/2014/main" id="{7156AA1E-392C-40AA-BA4F-B64EA82AE9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7"/>
          <a:stretch/>
        </p:blipFill>
        <p:spPr bwMode="auto">
          <a:xfrm>
            <a:off x="1524000" y="86926"/>
            <a:ext cx="9249173" cy="253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D8102B5-BB03-44F1-90AB-F31EE75899A1}"/>
              </a:ext>
            </a:extLst>
          </p:cNvPr>
          <p:cNvSpPr txBox="1"/>
          <p:nvPr/>
        </p:nvSpPr>
        <p:spPr>
          <a:xfrm>
            <a:off x="2043011" y="-25915"/>
            <a:ext cx="313873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600" dirty="0">
                <a:solidFill>
                  <a:schemeClr val="accent2"/>
                </a:solidFill>
              </a:rPr>
              <a:t>H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2F3C5C3-E925-4974-9DCE-49343458FEE0}"/>
              </a:ext>
            </a:extLst>
          </p:cNvPr>
          <p:cNvSpPr txBox="1"/>
          <p:nvPr/>
        </p:nvSpPr>
        <p:spPr>
          <a:xfrm>
            <a:off x="5349444" y="0"/>
            <a:ext cx="313873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600" dirty="0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E6A06A8-40D9-4CB6-BE94-A26E7DB5D34B}"/>
              </a:ext>
            </a:extLst>
          </p:cNvPr>
          <p:cNvSpPr txBox="1"/>
          <p:nvPr/>
        </p:nvSpPr>
        <p:spPr>
          <a:xfrm>
            <a:off x="8776931" y="-22802"/>
            <a:ext cx="313873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600" dirty="0">
                <a:solidFill>
                  <a:schemeClr val="accent2"/>
                </a:solidFill>
              </a:rPr>
              <a:t>G</a:t>
            </a:r>
          </a:p>
        </p:txBody>
      </p:sp>
      <p:sp>
        <p:nvSpPr>
          <p:cNvPr id="5" name="Flussdiagramm: Prozess 4">
            <a:extLst>
              <a:ext uri="{FF2B5EF4-FFF2-40B4-BE49-F238E27FC236}">
                <a16:creationId xmlns:a16="http://schemas.microsoft.com/office/drawing/2014/main" id="{D30048B8-937A-43FA-91B7-D405BABBD24D}"/>
              </a:ext>
            </a:extLst>
          </p:cNvPr>
          <p:cNvSpPr/>
          <p:nvPr/>
        </p:nvSpPr>
        <p:spPr>
          <a:xfrm>
            <a:off x="1700892" y="4262291"/>
            <a:ext cx="2760939" cy="2595709"/>
          </a:xfrm>
          <a:prstGeom prst="flowChartProcess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Flussdiagramm: Prozess 9">
            <a:extLst>
              <a:ext uri="{FF2B5EF4-FFF2-40B4-BE49-F238E27FC236}">
                <a16:creationId xmlns:a16="http://schemas.microsoft.com/office/drawing/2014/main" id="{E7F2240E-61AD-4FA8-A87D-E71910B98920}"/>
              </a:ext>
            </a:extLst>
          </p:cNvPr>
          <p:cNvSpPr/>
          <p:nvPr/>
        </p:nvSpPr>
        <p:spPr>
          <a:xfrm>
            <a:off x="4715529" y="4259218"/>
            <a:ext cx="2760939" cy="2595709"/>
          </a:xfrm>
          <a:prstGeom prst="flowChartProcess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Flussdiagramm: Prozess 10">
            <a:extLst>
              <a:ext uri="{FF2B5EF4-FFF2-40B4-BE49-F238E27FC236}">
                <a16:creationId xmlns:a16="http://schemas.microsoft.com/office/drawing/2014/main" id="{C41FC394-2F04-4D49-872E-8FBFF1592108}"/>
              </a:ext>
            </a:extLst>
          </p:cNvPr>
          <p:cNvSpPr/>
          <p:nvPr/>
        </p:nvSpPr>
        <p:spPr>
          <a:xfrm>
            <a:off x="7711179" y="4262292"/>
            <a:ext cx="2760939" cy="2592636"/>
          </a:xfrm>
          <a:prstGeom prst="flowChartProcess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48970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F28403D-67DF-46C6-B411-2E8990275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pPr algn="ctr"/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Optimum</a:t>
            </a:r>
            <a:endParaRPr lang="de-AT" sz="3400" b="1" dirty="0"/>
          </a:p>
        </p:txBody>
      </p:sp>
      <p:sp>
        <p:nvSpPr>
          <p:cNvPr id="6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170ACDB-A12B-4629-8925-92D3CAFCD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2FB2E-26A5-44F9-A180-E2C2BDD3BC3E}" type="slidenum">
              <a:rPr lang="de-AT" smtClean="0"/>
              <a:t>15</a:t>
            </a:fld>
            <a:endParaRPr lang="de-AT"/>
          </a:p>
        </p:txBody>
      </p:sp>
      <p:pic>
        <p:nvPicPr>
          <p:cNvPr id="4" name="Grafik 3" descr="Ein Bild, das Text, Wand, drinnen enthält.&#10;&#10;Automatisch generierte Beschreibung">
            <a:extLst>
              <a:ext uri="{FF2B5EF4-FFF2-40B4-BE49-F238E27FC236}">
                <a16:creationId xmlns:a16="http://schemas.microsoft.com/office/drawing/2014/main" id="{3AC63623-EFBF-4C2B-BF81-F5A002216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279" y="0"/>
            <a:ext cx="3852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39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F28403D-67DF-46C6-B411-2E8990275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pPr algn="ctr"/>
            <a:r>
              <a:rPr lang="en-US" sz="3600" b="1" kern="1200" dirty="0">
                <a:latin typeface="+mj-lt"/>
                <a:ea typeface="+mj-ea"/>
                <a:cs typeface="+mj-cs"/>
              </a:rPr>
              <a:t>Overlap</a:t>
            </a:r>
            <a:br>
              <a:rPr lang="en-US" sz="3600" b="1" dirty="0"/>
            </a:br>
            <a:r>
              <a:rPr lang="en-US" sz="1800" b="1" dirty="0">
                <a:cs typeface="Calibri Light"/>
              </a:rPr>
              <a:t>(2 Detections)</a:t>
            </a:r>
            <a:endParaRPr lang="de-AT" sz="2400" b="1" dirty="0">
              <a:cs typeface="Calibri Light" panose="020F0302020204030204"/>
            </a:endParaRPr>
          </a:p>
        </p:txBody>
      </p:sp>
      <p:sp>
        <p:nvSpPr>
          <p:cNvPr id="6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170ACDB-A12B-4629-8925-92D3CAFCD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2FB2E-26A5-44F9-A180-E2C2BDD3BC3E}" type="slidenum">
              <a:rPr lang="de-AT" smtClean="0"/>
              <a:t>16</a:t>
            </a:fld>
            <a:endParaRPr lang="de-AT"/>
          </a:p>
        </p:txBody>
      </p:sp>
      <p:pic>
        <p:nvPicPr>
          <p:cNvPr id="4" name="Grafik 3" descr="Ein Bild, das Text, Wand, drinnen enthält.&#10;&#10;Automatisch generierte Beschreibung">
            <a:extLst>
              <a:ext uri="{FF2B5EF4-FFF2-40B4-BE49-F238E27FC236}">
                <a16:creationId xmlns:a16="http://schemas.microsoft.com/office/drawing/2014/main" id="{F03C71AE-0D0F-44C9-AE3E-C8479EC9B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279" y="0"/>
            <a:ext cx="3852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86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170ACDB-A12B-4629-8925-92D3CAFCD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2FB2E-26A5-44F9-A180-E2C2BDD3BC3E}" type="slidenum">
              <a:rPr lang="de-AT" smtClean="0"/>
              <a:t>17</a:t>
            </a:fld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451DA43-6FC3-4199-A981-4C08D2927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279" y="0"/>
            <a:ext cx="3852502" cy="6858000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3CB66504-C65B-4AEA-AAF8-1082746B4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F140F139-683E-4095-8A00-93C399DFC1BD}"/>
              </a:ext>
            </a:extLst>
          </p:cNvPr>
          <p:cNvSpPr txBox="1">
            <a:spLocks/>
          </p:cNvSpPr>
          <p:nvPr/>
        </p:nvSpPr>
        <p:spPr>
          <a:xfrm>
            <a:off x="841248" y="548640"/>
            <a:ext cx="3600860" cy="5431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/>
              <a:t>Overlap</a:t>
            </a:r>
            <a:br>
              <a:rPr lang="en-US" sz="3600" b="1" dirty="0"/>
            </a:br>
            <a:r>
              <a:rPr lang="en-US" sz="1800" b="1" dirty="0">
                <a:cs typeface="Calibri Light"/>
              </a:rPr>
              <a:t>(2 Detections)</a:t>
            </a:r>
            <a:endParaRPr lang="de-AT" sz="2400" b="1" dirty="0">
              <a:cs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05153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170ACDB-A12B-4629-8925-92D3CAFCD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2FB2E-26A5-44F9-A180-E2C2BDD3BC3E}" type="slidenum">
              <a:rPr lang="de-AT" smtClean="0"/>
              <a:t>18</a:t>
            </a:fld>
            <a:endParaRPr lang="de-AT"/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5C40707C-3FE3-4200-8C4F-83D56D055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279" y="0"/>
            <a:ext cx="3852502" cy="6858000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B8411F74-D908-4657-A3BD-0B75263FD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7BDBB071-AC97-412A-8B98-6E023B668C88}"/>
              </a:ext>
            </a:extLst>
          </p:cNvPr>
          <p:cNvSpPr txBox="1">
            <a:spLocks/>
          </p:cNvSpPr>
          <p:nvPr/>
        </p:nvSpPr>
        <p:spPr>
          <a:xfrm>
            <a:off x="841248" y="548640"/>
            <a:ext cx="3600860" cy="5431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/>
              <a:t>Overlap</a:t>
            </a:r>
            <a:br>
              <a:rPr lang="en-US" sz="3600" b="1" dirty="0"/>
            </a:br>
            <a:r>
              <a:rPr lang="en-US" sz="1800" b="1" dirty="0">
                <a:cs typeface="Calibri Light"/>
              </a:rPr>
              <a:t>(2 Detections)</a:t>
            </a:r>
            <a:endParaRPr lang="de-AT" sz="2400" b="1" dirty="0">
              <a:cs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87713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170ACDB-A12B-4629-8925-92D3CAFCD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2FB2E-26A5-44F9-A180-E2C2BDD3BC3E}" type="slidenum">
              <a:rPr lang="de-AT" smtClean="0"/>
              <a:t>19</a:t>
            </a:fld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21B53EC-46A2-49E3-B9E5-F418653FF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279" y="0"/>
            <a:ext cx="3852502" cy="6858000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A15FCC8E-F371-42CF-9CF6-98D017315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F81DD5C4-AAB1-4D59-BE63-3CBD4A127239}"/>
              </a:ext>
            </a:extLst>
          </p:cNvPr>
          <p:cNvSpPr txBox="1">
            <a:spLocks/>
          </p:cNvSpPr>
          <p:nvPr/>
        </p:nvSpPr>
        <p:spPr>
          <a:xfrm>
            <a:off x="841248" y="548640"/>
            <a:ext cx="3600860" cy="5431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/>
              <a:t>Overlap</a:t>
            </a:r>
            <a:br>
              <a:rPr lang="en-US" sz="3600" b="1" dirty="0"/>
            </a:br>
            <a:r>
              <a:rPr lang="en-US" sz="1800" b="1" dirty="0">
                <a:cs typeface="Calibri Light"/>
              </a:rPr>
              <a:t>(4 Detections)</a:t>
            </a:r>
          </a:p>
        </p:txBody>
      </p:sp>
    </p:spTree>
    <p:extLst>
      <p:ext uri="{BB962C8B-B14F-4D97-AF65-F5344CB8AC3E}">
        <p14:creationId xmlns:p14="http://schemas.microsoft.com/office/powerpoint/2010/main" val="2275043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F28403D-67DF-46C6-B411-2E8990275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779" y="552091"/>
            <a:ext cx="3994052" cy="5431536"/>
          </a:xfrm>
        </p:spPr>
        <p:txBody>
          <a:bodyPr>
            <a:normAutofit/>
          </a:bodyPr>
          <a:lstStyle/>
          <a:p>
            <a:pPr algn="ctr"/>
            <a:r>
              <a:rPr lang="de-AT" sz="3800" b="1" dirty="0"/>
              <a:t>Aufgabenstellung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58889D-65FA-481F-9FA7-EE1A6707F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de-AT" sz="2200" b="1" dirty="0"/>
              <a:t>Türgriffe im F-Gebäude detektieren</a:t>
            </a:r>
          </a:p>
          <a:p>
            <a:pPr marL="0" indent="0">
              <a:buNone/>
            </a:pPr>
            <a:endParaRPr lang="de-AT" sz="2200" dirty="0"/>
          </a:p>
          <a:p>
            <a:r>
              <a:rPr lang="de-AT" sz="2200" dirty="0"/>
              <a:t>Basis: HOG + SVM</a:t>
            </a:r>
          </a:p>
          <a:p>
            <a:endParaRPr lang="de-AT" sz="2200" dirty="0"/>
          </a:p>
          <a:p>
            <a:r>
              <a:rPr lang="de-AT" sz="2200" dirty="0"/>
              <a:t>Trainings-, Test und Evaluierungsdatensatz generieren</a:t>
            </a:r>
          </a:p>
          <a:p>
            <a:endParaRPr lang="de-AT" sz="2200" dirty="0"/>
          </a:p>
          <a:p>
            <a:r>
              <a:rPr lang="de-AT" sz="2200" dirty="0"/>
              <a:t>Annotierungstool entwickeln</a:t>
            </a:r>
          </a:p>
          <a:p>
            <a:endParaRPr lang="de-AT" sz="2200" dirty="0"/>
          </a:p>
          <a:p>
            <a:endParaRPr lang="de-AT" sz="2200" dirty="0"/>
          </a:p>
          <a:p>
            <a:endParaRPr lang="de-AT" sz="22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3A94BC3-8193-4B1E-A5B3-050ECC0C9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2FB2E-26A5-44F9-A180-E2C2BDD3BC3E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45207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F28403D-67DF-46C6-B411-2E8990275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pPr algn="ctr"/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Min/Max</a:t>
            </a:r>
            <a:b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Squares</a:t>
            </a:r>
            <a:endParaRPr lang="de-AT" sz="3400" b="1" dirty="0"/>
          </a:p>
        </p:txBody>
      </p:sp>
      <p:sp>
        <p:nvSpPr>
          <p:cNvPr id="6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170ACDB-A12B-4629-8925-92D3CAFCD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2FB2E-26A5-44F9-A180-E2C2BDD3BC3E}" type="slidenum">
              <a:rPr lang="de-AT" smtClean="0"/>
              <a:t>20</a:t>
            </a:fld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9F4CB76-2002-4868-9706-2F1568232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279" y="0"/>
            <a:ext cx="3852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04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F28403D-67DF-46C6-B411-2E8990275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pPr algn="ctr"/>
            <a:r>
              <a:rPr lang="de-AT" sz="3600" b="1" kern="1200" dirty="0">
                <a:latin typeface="+mj-lt"/>
                <a:ea typeface="+mj-ea"/>
                <a:cs typeface="+mj-cs"/>
              </a:rPr>
              <a:t>Falsche Detektion</a:t>
            </a:r>
            <a:br>
              <a:rPr lang="de-AT" sz="1800" b="1" dirty="0"/>
            </a:br>
            <a:r>
              <a:rPr lang="de-AT" sz="1800" b="1" dirty="0">
                <a:cs typeface="Calibri Light"/>
              </a:rPr>
              <a:t>(Dunkel/Hell Übergang)</a:t>
            </a:r>
          </a:p>
        </p:txBody>
      </p:sp>
      <p:sp>
        <p:nvSpPr>
          <p:cNvPr id="6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170ACDB-A12B-4629-8925-92D3CAFCD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2FB2E-26A5-44F9-A180-E2C2BDD3BC3E}" type="slidenum">
              <a:rPr lang="de-AT" smtClean="0"/>
              <a:t>21</a:t>
            </a:fld>
            <a:endParaRPr lang="de-AT"/>
          </a:p>
        </p:txBody>
      </p:sp>
      <p:pic>
        <p:nvPicPr>
          <p:cNvPr id="4" name="Grafik 3" descr="Ein Bild, das Text, drinnen, Datei enthält.&#10;&#10;Automatisch generierte Beschreibung">
            <a:extLst>
              <a:ext uri="{FF2B5EF4-FFF2-40B4-BE49-F238E27FC236}">
                <a16:creationId xmlns:a16="http://schemas.microsoft.com/office/drawing/2014/main" id="{9BA5061D-5826-420E-9868-3556D7FB0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037" y="0"/>
            <a:ext cx="3852985" cy="685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253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F28403D-67DF-46C6-B411-2E8990275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err="1"/>
              <a:t>Türkante</a:t>
            </a:r>
            <a:r>
              <a:rPr lang="en-US" sz="3600" b="1" dirty="0"/>
              <a:t> </a:t>
            </a:r>
            <a:r>
              <a:rPr lang="en-US" sz="3600" b="1" dirty="0" err="1"/>
              <a:t>detektiert</a:t>
            </a:r>
            <a:r>
              <a:rPr lang="en-US" sz="3600" b="1" dirty="0"/>
              <a:t>?</a:t>
            </a:r>
            <a:endParaRPr lang="de-AT" sz="3400" b="1" dirty="0"/>
          </a:p>
        </p:txBody>
      </p:sp>
      <p:sp>
        <p:nvSpPr>
          <p:cNvPr id="6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170ACDB-A12B-4629-8925-92D3CAFCD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2FB2E-26A5-44F9-A180-E2C2BDD3BC3E}" type="slidenum">
              <a:rPr lang="de-AT" smtClean="0"/>
              <a:t>22</a:t>
            </a:fld>
            <a:endParaRPr lang="de-AT"/>
          </a:p>
        </p:txBody>
      </p:sp>
      <p:pic>
        <p:nvPicPr>
          <p:cNvPr id="4" name="Grafik 3" descr="Ein Bild, das drinnen, Boden enthält.&#10;&#10;Automatisch generierte Beschreibung">
            <a:extLst>
              <a:ext uri="{FF2B5EF4-FFF2-40B4-BE49-F238E27FC236}">
                <a16:creationId xmlns:a16="http://schemas.microsoft.com/office/drawing/2014/main" id="{2E0CF621-E24C-49FD-AA20-F77FB8856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279" y="0"/>
            <a:ext cx="3852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44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F28403D-67DF-46C6-B411-2E8990275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pPr algn="ctr"/>
            <a:r>
              <a:rPr lang="en-US" sz="3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Richtig</a:t>
            </a: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/</a:t>
            </a:r>
            <a:r>
              <a:rPr lang="en-US" sz="3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Falsch</a:t>
            </a:r>
            <a:b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detektiert</a:t>
            </a:r>
            <a:endParaRPr lang="de-AT" sz="3400" b="1" dirty="0"/>
          </a:p>
        </p:txBody>
      </p:sp>
      <p:sp>
        <p:nvSpPr>
          <p:cNvPr id="6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170ACDB-A12B-4629-8925-92D3CAFCD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2FB2E-26A5-44F9-A180-E2C2BDD3BC3E}" type="slidenum">
              <a:rPr lang="de-AT" smtClean="0"/>
              <a:t>23</a:t>
            </a:fld>
            <a:endParaRPr lang="de-AT"/>
          </a:p>
        </p:txBody>
      </p:sp>
      <p:pic>
        <p:nvPicPr>
          <p:cNvPr id="4" name="Grafik 3" descr="Ein Bild, das Whiteboard enthält.&#10;&#10;Automatisch generierte Beschreibung">
            <a:extLst>
              <a:ext uri="{FF2B5EF4-FFF2-40B4-BE49-F238E27FC236}">
                <a16:creationId xmlns:a16="http://schemas.microsoft.com/office/drawing/2014/main" id="{FE5BBE08-E6A5-44BC-9E5E-4F692C610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279" y="0"/>
            <a:ext cx="3852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824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F28403D-67DF-46C6-B411-2E8990275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467" y="548640"/>
            <a:ext cx="3980364" cy="5431536"/>
          </a:xfrm>
        </p:spPr>
        <p:txBody>
          <a:bodyPr>
            <a:normAutofit/>
          </a:bodyPr>
          <a:lstStyle/>
          <a:p>
            <a:pPr algn="ctr"/>
            <a:r>
              <a:rPr lang="de-AT" sz="3800" b="1" dirty="0"/>
              <a:t>Flow-Chart</a:t>
            </a:r>
            <a:br>
              <a:rPr lang="de-AT" sz="3800" b="1" dirty="0"/>
            </a:br>
            <a:r>
              <a:rPr lang="de-AT" sz="3800" b="1" dirty="0">
                <a:cs typeface="Calibri Light"/>
              </a:rPr>
              <a:t>Pipeline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ussdiagramm: Prozess 5">
            <a:extLst>
              <a:ext uri="{FF2B5EF4-FFF2-40B4-BE49-F238E27FC236}">
                <a16:creationId xmlns:a16="http://schemas.microsoft.com/office/drawing/2014/main" id="{4308BDFB-D0E6-4CE2-8583-DD27298326BC}"/>
              </a:ext>
            </a:extLst>
          </p:cNvPr>
          <p:cNvSpPr/>
          <p:nvPr/>
        </p:nvSpPr>
        <p:spPr>
          <a:xfrm>
            <a:off x="6582861" y="813045"/>
            <a:ext cx="3446406" cy="756053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AT" dirty="0">
                <a:cs typeface="Calibri"/>
              </a:rPr>
              <a:t>Bilder unterteilen und annotieren</a:t>
            </a:r>
            <a:endParaRPr lang="de-AT" dirty="0" err="1"/>
          </a:p>
        </p:txBody>
      </p:sp>
      <p:sp>
        <p:nvSpPr>
          <p:cNvPr id="9" name="Flussdiagramm: Prozess 8">
            <a:extLst>
              <a:ext uri="{FF2B5EF4-FFF2-40B4-BE49-F238E27FC236}">
                <a16:creationId xmlns:a16="http://schemas.microsoft.com/office/drawing/2014/main" id="{4AEC2DD1-BF3D-4F5E-BC5F-741E3D038F83}"/>
              </a:ext>
            </a:extLst>
          </p:cNvPr>
          <p:cNvSpPr/>
          <p:nvPr/>
        </p:nvSpPr>
        <p:spPr>
          <a:xfrm>
            <a:off x="6582861" y="1873898"/>
            <a:ext cx="3446406" cy="756053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AT" dirty="0">
                <a:cs typeface="Calibri"/>
              </a:rPr>
              <a:t>[HOG] Bilder einlesen, HOG Features extrahieren, in CSV Datei schreiben</a:t>
            </a:r>
            <a:endParaRPr lang="de-AT"/>
          </a:p>
        </p:txBody>
      </p:sp>
      <p:sp>
        <p:nvSpPr>
          <p:cNvPr id="11" name="Flussdiagramm: Prozess 10">
            <a:extLst>
              <a:ext uri="{FF2B5EF4-FFF2-40B4-BE49-F238E27FC236}">
                <a16:creationId xmlns:a16="http://schemas.microsoft.com/office/drawing/2014/main" id="{CCE9E45F-4B39-49FE-B312-9EFCD2996415}"/>
              </a:ext>
            </a:extLst>
          </p:cNvPr>
          <p:cNvSpPr/>
          <p:nvPr/>
        </p:nvSpPr>
        <p:spPr>
          <a:xfrm>
            <a:off x="6582861" y="2934751"/>
            <a:ext cx="3446406" cy="756053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AT" dirty="0">
                <a:cs typeface="Calibri"/>
              </a:rPr>
              <a:t>[SVM] HOG Features aus SVM einlesen</a:t>
            </a:r>
            <a:endParaRPr lang="de-AT" dirty="0"/>
          </a:p>
        </p:txBody>
      </p:sp>
      <p:sp>
        <p:nvSpPr>
          <p:cNvPr id="12" name="Flussdiagramm: Prozess 11">
            <a:extLst>
              <a:ext uri="{FF2B5EF4-FFF2-40B4-BE49-F238E27FC236}">
                <a16:creationId xmlns:a16="http://schemas.microsoft.com/office/drawing/2014/main" id="{D652E9E8-D801-44D8-941A-0606121425E1}"/>
              </a:ext>
            </a:extLst>
          </p:cNvPr>
          <p:cNvSpPr/>
          <p:nvPr/>
        </p:nvSpPr>
        <p:spPr>
          <a:xfrm>
            <a:off x="6582861" y="3995604"/>
            <a:ext cx="3446406" cy="756053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AT" dirty="0">
                <a:cs typeface="Calibri"/>
              </a:rPr>
              <a:t>[SVM] SVM mit der CSV Feature-Datei trainieren lassen</a:t>
            </a:r>
          </a:p>
        </p:txBody>
      </p:sp>
      <p:sp>
        <p:nvSpPr>
          <p:cNvPr id="13" name="Flussdiagramm: Prozess 12">
            <a:extLst>
              <a:ext uri="{FF2B5EF4-FFF2-40B4-BE49-F238E27FC236}">
                <a16:creationId xmlns:a16="http://schemas.microsoft.com/office/drawing/2014/main" id="{A66C2F70-49D0-402B-AB7C-800849745233}"/>
              </a:ext>
            </a:extLst>
          </p:cNvPr>
          <p:cNvSpPr/>
          <p:nvPr/>
        </p:nvSpPr>
        <p:spPr>
          <a:xfrm>
            <a:off x="6582861" y="5071920"/>
            <a:ext cx="3446406" cy="756053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AT" dirty="0">
                <a:cs typeface="Calibri"/>
              </a:rPr>
              <a:t>[SVM] Videostream einlesen und SVM Prediction anwenden.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9EBC0B7B-A193-4A11-97F8-ED6D83381B46}"/>
              </a:ext>
            </a:extLst>
          </p:cNvPr>
          <p:cNvCxnSpPr>
            <a:stCxn id="6" idx="2"/>
            <a:endCxn id="9" idx="0"/>
          </p:cNvCxnSpPr>
          <p:nvPr/>
        </p:nvCxnSpPr>
        <p:spPr>
          <a:xfrm>
            <a:off x="8306064" y="1569098"/>
            <a:ext cx="0" cy="304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AFDD32D-9108-42D0-98BB-5A3C176C6150}"/>
              </a:ext>
            </a:extLst>
          </p:cNvPr>
          <p:cNvCxnSpPr/>
          <p:nvPr/>
        </p:nvCxnSpPr>
        <p:spPr>
          <a:xfrm>
            <a:off x="8314769" y="2629951"/>
            <a:ext cx="0" cy="304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C1D7FDE-40F0-49E2-8B76-B39BFF109EEC}"/>
              </a:ext>
            </a:extLst>
          </p:cNvPr>
          <p:cNvCxnSpPr/>
          <p:nvPr/>
        </p:nvCxnSpPr>
        <p:spPr>
          <a:xfrm>
            <a:off x="8313253" y="3690804"/>
            <a:ext cx="0" cy="304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7A7CDA6-10F9-4713-A19C-C4DA82E67D8F}"/>
              </a:ext>
            </a:extLst>
          </p:cNvPr>
          <p:cNvCxnSpPr/>
          <p:nvPr/>
        </p:nvCxnSpPr>
        <p:spPr>
          <a:xfrm>
            <a:off x="8318679" y="4751657"/>
            <a:ext cx="0" cy="304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420609E4-AE22-45D0-BDB4-D4259F913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2FB2E-26A5-44F9-A180-E2C2BDD3BC3E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00196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F28403D-67DF-46C6-B411-2E8990275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pPr algn="ctr"/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Stand 1.Präsentation</a:t>
            </a:r>
            <a:endParaRPr lang="de-AT" sz="3400" b="1" dirty="0"/>
          </a:p>
        </p:txBody>
      </p:sp>
      <p:sp>
        <p:nvSpPr>
          <p:cNvPr id="6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WhatsApp Video 2021-10-26 at 15.06.54">
            <a:hlinkClick r:id="" action="ppaction://media"/>
            <a:extLst>
              <a:ext uri="{FF2B5EF4-FFF2-40B4-BE49-F238E27FC236}">
                <a16:creationId xmlns:a16="http://schemas.microsoft.com/office/drawing/2014/main" id="{033862D1-8B8B-41E9-9310-D2282ECF4B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46282" y="438277"/>
            <a:ext cx="3289794" cy="5981446"/>
          </a:xfrm>
          <a:prstGeom prst="rect">
            <a:avLst/>
          </a:prstGeom>
        </p:spPr>
      </p:pic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170ACDB-A12B-4629-8925-92D3CAFCD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2FB2E-26A5-44F9-A180-E2C2BDD3BC3E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4471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2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F28403D-67DF-46C6-B411-2E8990275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23" y="552091"/>
            <a:ext cx="4132196" cy="5431536"/>
          </a:xfrm>
        </p:spPr>
        <p:txBody>
          <a:bodyPr>
            <a:normAutofit/>
          </a:bodyPr>
          <a:lstStyle/>
          <a:p>
            <a:pPr algn="ctr"/>
            <a:r>
              <a:rPr lang="de-AT" sz="3800" b="1" dirty="0"/>
              <a:t>Aufgabeneinteilung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58889D-65FA-481F-9FA7-EE1A6707F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4742" y="728360"/>
            <a:ext cx="6224335" cy="5672439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de-AT" sz="2200" b="1" dirty="0"/>
              <a:t>Moritz </a:t>
            </a:r>
            <a:r>
              <a:rPr lang="de-AT" sz="2200" b="1" dirty="0" err="1"/>
              <a:t>Abdank</a:t>
            </a:r>
            <a:endParaRPr lang="de-AT" sz="2200" b="1" dirty="0"/>
          </a:p>
          <a:p>
            <a:r>
              <a:rPr lang="de-AT" sz="2200" dirty="0"/>
              <a:t>Team-Lead</a:t>
            </a:r>
          </a:p>
          <a:p>
            <a:r>
              <a:rPr lang="de-AT" sz="2200" dirty="0"/>
              <a:t>SVM auf HOG adaptieren</a:t>
            </a:r>
          </a:p>
          <a:p>
            <a:r>
              <a:rPr lang="de-AT" sz="2200" dirty="0"/>
              <a:t>Schnittstellen definieren/überwachen</a:t>
            </a:r>
          </a:p>
          <a:p>
            <a:pPr marL="0" indent="0">
              <a:buNone/>
            </a:pPr>
            <a:endParaRPr lang="de-AT" sz="2200" dirty="0"/>
          </a:p>
          <a:p>
            <a:pPr marL="0" indent="0">
              <a:buNone/>
            </a:pPr>
            <a:r>
              <a:rPr lang="de-AT" sz="2200" b="1" dirty="0"/>
              <a:t>Christoph Egger</a:t>
            </a:r>
          </a:p>
          <a:p>
            <a:r>
              <a:rPr lang="de-AT" sz="2200" dirty="0"/>
              <a:t>Image Splitting</a:t>
            </a:r>
          </a:p>
          <a:p>
            <a:r>
              <a:rPr lang="de-AT" sz="2200" dirty="0"/>
              <a:t>Datensatz generieren/trennen</a:t>
            </a:r>
          </a:p>
          <a:p>
            <a:pPr marL="0" indent="0">
              <a:buNone/>
            </a:pPr>
            <a:endParaRPr lang="de-AT" sz="2200" dirty="0"/>
          </a:p>
          <a:p>
            <a:pPr marL="0" indent="0">
              <a:buNone/>
            </a:pPr>
            <a:r>
              <a:rPr lang="de-AT" sz="2200" b="1" dirty="0"/>
              <a:t>Manuel Wiesmüller</a:t>
            </a:r>
          </a:p>
          <a:p>
            <a:r>
              <a:rPr lang="de-AT" sz="2200" dirty="0"/>
              <a:t>SVM-Programm</a:t>
            </a:r>
          </a:p>
          <a:p>
            <a:pPr marL="0" indent="0">
              <a:buNone/>
            </a:pPr>
            <a:endParaRPr lang="de-AT" sz="2200" dirty="0"/>
          </a:p>
          <a:p>
            <a:pPr marL="0" indent="0">
              <a:buNone/>
            </a:pPr>
            <a:r>
              <a:rPr lang="de-AT" sz="2200" b="1" dirty="0"/>
              <a:t>Paolo </a:t>
            </a:r>
            <a:r>
              <a:rPr lang="de-AT" sz="2200" b="1" dirty="0" err="1"/>
              <a:t>Trivisonne</a:t>
            </a:r>
            <a:endParaRPr lang="de-AT" sz="2200" b="1" dirty="0"/>
          </a:p>
          <a:p>
            <a:r>
              <a:rPr lang="de-AT" sz="2200"/>
              <a:t>HOG-Programm</a:t>
            </a:r>
            <a:endParaRPr lang="de-AT" sz="2200" dirty="0"/>
          </a:p>
          <a:p>
            <a:endParaRPr lang="de-AT" sz="2200" dirty="0"/>
          </a:p>
          <a:p>
            <a:endParaRPr lang="de-AT" sz="22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2B346D4-20E3-4AF5-913A-AE112AAEB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2FB2E-26A5-44F9-A180-E2C2BDD3BC3E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9997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F28403D-67DF-46C6-B411-2E8990275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pPr algn="ctr"/>
            <a:r>
              <a:rPr lang="de-AT" sz="3400" b="1" dirty="0"/>
              <a:t>Image Splitting</a:t>
            </a:r>
          </a:p>
        </p:txBody>
      </p:sp>
      <p:sp>
        <p:nvSpPr>
          <p:cNvPr id="6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58889D-65FA-481F-9FA7-EE1A6707F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de-AT" sz="1900" b="1" dirty="0">
                <a:cs typeface="Calibri"/>
              </a:rPr>
              <a:t>Input: Ordner mit ganzen Bildern</a:t>
            </a:r>
          </a:p>
          <a:p>
            <a:pPr marL="0" indent="0">
              <a:buNone/>
            </a:pPr>
            <a:endParaRPr lang="de-AT" sz="1900" b="1" dirty="0"/>
          </a:p>
          <a:p>
            <a:r>
              <a:rPr lang="de-AT" sz="1900" b="1" dirty="0"/>
              <a:t>Einzelbilder in </a:t>
            </a:r>
            <a:r>
              <a:rPr lang="de-AT" sz="1900" b="1" dirty="0" err="1"/>
              <a:t>Grayscale</a:t>
            </a:r>
            <a:r>
              <a:rPr lang="de-AT" sz="1900" b="1" dirty="0"/>
              <a:t> einlesen</a:t>
            </a:r>
            <a:endParaRPr lang="de-AT" dirty="0"/>
          </a:p>
          <a:p>
            <a:endParaRPr lang="de-AT" sz="1900" b="1" dirty="0"/>
          </a:p>
          <a:p>
            <a:r>
              <a:rPr lang="de-AT" sz="1900" b="1" dirty="0"/>
              <a:t>Einzelbilder in kleinere Bilder aufschneiden</a:t>
            </a:r>
          </a:p>
          <a:p>
            <a:pPr lvl="1"/>
            <a:r>
              <a:rPr lang="de-AT" sz="1500" dirty="0"/>
              <a:t>Mit definierten </a:t>
            </a:r>
            <a:r>
              <a:rPr lang="de-AT" sz="1500" dirty="0" err="1"/>
              <a:t>overlap</a:t>
            </a:r>
            <a:endParaRPr lang="de-AT" sz="1500" dirty="0"/>
          </a:p>
          <a:p>
            <a:endParaRPr lang="de-AT" sz="1900" b="1" dirty="0"/>
          </a:p>
          <a:p>
            <a:r>
              <a:rPr lang="de-AT" sz="1900" b="1" dirty="0"/>
              <a:t>Bildstücke durch Tastatureingabe bewerten </a:t>
            </a:r>
            <a:endParaRPr lang="de-AT" sz="1900" b="1" dirty="0">
              <a:cs typeface="Calibri"/>
            </a:endParaRPr>
          </a:p>
          <a:p>
            <a:pPr lvl="1"/>
            <a:r>
              <a:rPr lang="de-AT" sz="1500" dirty="0"/>
              <a:t>Ist Türgriff</a:t>
            </a:r>
            <a:endParaRPr lang="de-AT" sz="1500" dirty="0">
              <a:cs typeface="Calibri"/>
            </a:endParaRPr>
          </a:p>
          <a:p>
            <a:pPr lvl="1"/>
            <a:r>
              <a:rPr lang="de-AT" sz="1500" dirty="0"/>
              <a:t>Ist kein Türgriff</a:t>
            </a:r>
            <a:endParaRPr lang="de-AT" sz="1500" dirty="0">
              <a:cs typeface="Calibri"/>
            </a:endParaRPr>
          </a:p>
          <a:p>
            <a:pPr lvl="1"/>
            <a:endParaRPr lang="de-AT" sz="1500" b="1" dirty="0"/>
          </a:p>
          <a:p>
            <a:r>
              <a:rPr lang="de-AT" sz="1900" b="1" dirty="0"/>
              <a:t>Teilt Bildstücke in zwei Ordner auf</a:t>
            </a:r>
            <a:endParaRPr lang="de-AT" sz="1900" b="1" dirty="0">
              <a:cs typeface="Calibri"/>
            </a:endParaRPr>
          </a:p>
          <a:p>
            <a:pPr lvl="1"/>
            <a:r>
              <a:rPr lang="de-AT" sz="1500" dirty="0"/>
              <a:t>Ist Türgriff (positiv)</a:t>
            </a:r>
            <a:endParaRPr lang="de-AT" sz="1500" dirty="0">
              <a:cs typeface="Calibri"/>
            </a:endParaRPr>
          </a:p>
          <a:p>
            <a:pPr lvl="1"/>
            <a:r>
              <a:rPr lang="de-AT" sz="1500" dirty="0"/>
              <a:t>Ist kein Türgriff (negativ)</a:t>
            </a:r>
            <a:endParaRPr lang="de-AT" sz="1900" dirty="0">
              <a:cs typeface="Calibri" panose="020F0502020204030204"/>
            </a:endParaRPr>
          </a:p>
          <a:p>
            <a:pPr lvl="1"/>
            <a:endParaRPr lang="de-AT" sz="1500" b="1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de-AT" sz="1900" b="1" dirty="0">
                <a:ea typeface="+mn-lt"/>
                <a:cs typeface="+mn-lt"/>
              </a:rPr>
              <a:t>Output: Datensatz aus aufgeteilten Bildstücken in zwei Ordnern (positiv/negativ)</a:t>
            </a:r>
            <a:endParaRPr lang="de-AT" sz="1900" b="1" dirty="0">
              <a:cs typeface="Calibri"/>
            </a:endParaRPr>
          </a:p>
          <a:p>
            <a:pPr marL="457200" lvl="1" indent="0">
              <a:buNone/>
            </a:pPr>
            <a:endParaRPr lang="de-AT" sz="1900" dirty="0">
              <a:cs typeface="Calibri" panose="020F0502020204030204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66FD10-FCA6-4447-A213-FC31832E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2FB2E-26A5-44F9-A180-E2C2BDD3BC3E}" type="slidenum">
              <a:rPr lang="de-AT" smtClean="0"/>
              <a:t>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84998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F28403D-67DF-46C6-B411-2E8990275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pPr algn="ctr"/>
            <a:r>
              <a:rPr lang="de-AT" sz="3400" b="1" dirty="0"/>
              <a:t>Image Splitting</a:t>
            </a:r>
          </a:p>
        </p:txBody>
      </p:sp>
      <p:sp>
        <p:nvSpPr>
          <p:cNvPr id="6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66FD10-FCA6-4447-A213-FC31832E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2FB2E-26A5-44F9-A180-E2C2BDD3BC3E}" type="slidenum">
              <a:rPr lang="de-AT" smtClean="0"/>
              <a:t>7</a:t>
            </a:fld>
            <a:endParaRPr lang="de-AT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25A3E27-EBB0-438E-BF53-BFA8B67679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41" t="-100" r="741" b="65300"/>
          <a:stretch/>
        </p:blipFill>
        <p:spPr>
          <a:xfrm>
            <a:off x="5126418" y="1564023"/>
            <a:ext cx="6594648" cy="340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89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F28403D-67DF-46C6-B411-2E8990275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pPr algn="ctr"/>
            <a:r>
              <a:rPr lang="de-AT" sz="3400" b="1" dirty="0"/>
              <a:t>HOG Features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58889D-65FA-481F-9FA7-EE1A6707F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de-AT" sz="1900" b="1" dirty="0"/>
              <a:t>Input: aufgeteilte Bilder</a:t>
            </a:r>
            <a:endParaRPr lang="de-AT" sz="1900" b="1" dirty="0">
              <a:cs typeface="Calibri"/>
            </a:endParaRPr>
          </a:p>
          <a:p>
            <a:pPr marL="0" indent="0">
              <a:buNone/>
            </a:pPr>
            <a:endParaRPr lang="de-AT" sz="1900" b="1" dirty="0"/>
          </a:p>
          <a:p>
            <a:r>
              <a:rPr lang="de-AT" sz="1900" b="1" dirty="0">
                <a:cs typeface="Calibri"/>
              </a:rPr>
              <a:t> Bilder einlesen</a:t>
            </a:r>
            <a:endParaRPr lang="de-DE" dirty="0">
              <a:cs typeface="Calibri"/>
            </a:endParaRPr>
          </a:p>
          <a:p>
            <a:endParaRPr lang="de-AT" sz="1900" b="1" dirty="0">
              <a:cs typeface="Calibri"/>
            </a:endParaRPr>
          </a:p>
          <a:p>
            <a:r>
              <a:rPr lang="de-AT" sz="1900" b="1" dirty="0">
                <a:cs typeface="Calibri"/>
              </a:rPr>
              <a:t> HOG Instanz erstellen (</a:t>
            </a:r>
            <a:r>
              <a:rPr lang="de-AT" sz="1900" b="1" dirty="0" err="1">
                <a:cs typeface="Calibri"/>
              </a:rPr>
              <a:t>Struct</a:t>
            </a:r>
            <a:r>
              <a:rPr lang="de-AT" sz="1900" b="1" dirty="0">
                <a:cs typeface="Calibri"/>
              </a:rPr>
              <a:t>)</a:t>
            </a:r>
          </a:p>
          <a:p>
            <a:endParaRPr lang="de-AT" sz="1900" b="1" dirty="0">
              <a:cs typeface="Calibri"/>
            </a:endParaRPr>
          </a:p>
          <a:p>
            <a:r>
              <a:rPr lang="de-AT" sz="1900" b="1" dirty="0">
                <a:cs typeface="Calibri"/>
              </a:rPr>
              <a:t> Über Datensatz laufen lassen</a:t>
            </a:r>
          </a:p>
          <a:p>
            <a:endParaRPr lang="de-AT" sz="1900" b="1" dirty="0">
              <a:cs typeface="Calibri"/>
            </a:endParaRPr>
          </a:p>
          <a:p>
            <a:r>
              <a:rPr lang="de-AT" sz="1900" b="1" dirty="0">
                <a:cs typeface="Calibri"/>
              </a:rPr>
              <a:t> als CSV Speichern </a:t>
            </a:r>
          </a:p>
          <a:p>
            <a:pPr marL="0" indent="0">
              <a:buNone/>
            </a:pPr>
            <a:endParaRPr lang="de-AT" sz="1900" b="1" dirty="0">
              <a:cs typeface="Calibri"/>
            </a:endParaRPr>
          </a:p>
          <a:p>
            <a:pPr marL="0" indent="0">
              <a:buNone/>
            </a:pPr>
            <a:r>
              <a:rPr lang="de-AT" sz="1900" b="1" dirty="0">
                <a:cs typeface="Calibri"/>
              </a:rPr>
              <a:t>Output: 2 CSV-Dateien (Positiv/Negativ Klassen)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C31756-75EC-48A7-85A3-DE0D7043C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2FB2E-26A5-44F9-A180-E2C2BDD3BC3E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68849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F28403D-67DF-46C6-B411-2E8990275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pPr algn="ctr"/>
            <a:r>
              <a:rPr lang="de-AT" sz="3400" b="1" dirty="0"/>
              <a:t>HOG Features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C31756-75EC-48A7-85A3-DE0D7043C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2FB2E-26A5-44F9-A180-E2C2BDD3BC3E}" type="slidenum">
              <a:rPr lang="de-AT" smtClean="0"/>
              <a:t>9</a:t>
            </a:fld>
            <a:endParaRPr lang="de-AT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7EC08D0B-72DD-4A30-AB54-0441F65056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424" t="36797" r="424" b="31935"/>
          <a:stretch/>
        </p:blipFill>
        <p:spPr>
          <a:xfrm>
            <a:off x="5032824" y="1665386"/>
            <a:ext cx="6916717" cy="3206658"/>
          </a:xfrm>
        </p:spPr>
      </p:pic>
    </p:spTree>
    <p:extLst>
      <p:ext uri="{BB962C8B-B14F-4D97-AF65-F5344CB8AC3E}">
        <p14:creationId xmlns:p14="http://schemas.microsoft.com/office/powerpoint/2010/main" val="3328212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7B3A9DC19571243AE557BD188DFB061" ma:contentTypeVersion="13" ma:contentTypeDescription="Ein neues Dokument erstellen." ma:contentTypeScope="" ma:versionID="d2fa8280fc87a6cd367e5da55d4b106b">
  <xsd:schema xmlns:xsd="http://www.w3.org/2001/XMLSchema" xmlns:xs="http://www.w3.org/2001/XMLSchema" xmlns:p="http://schemas.microsoft.com/office/2006/metadata/properties" xmlns:ns3="345aba6c-1365-4e5d-b2e8-ec8ebb28e786" xmlns:ns4="4cbd0f9e-b648-4496-9290-0f36fb3fa9b6" targetNamespace="http://schemas.microsoft.com/office/2006/metadata/properties" ma:root="true" ma:fieldsID="14c8f03749eae478dfcc8e3d17d59f55" ns3:_="" ns4:_="">
    <xsd:import namespace="345aba6c-1365-4e5d-b2e8-ec8ebb28e786"/>
    <xsd:import namespace="4cbd0f9e-b648-4496-9290-0f36fb3fa9b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5aba6c-1365-4e5d-b2e8-ec8ebb28e78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bd0f9e-b648-4496-9290-0f36fb3fa9b6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DBEFE58-5A0D-4DD6-A42B-AB419A0C7E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45aba6c-1365-4e5d-b2e8-ec8ebb28e786"/>
    <ds:schemaRef ds:uri="4cbd0f9e-b648-4496-9290-0f36fb3fa9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A2BDB31-EC65-4386-BBAC-FB47992F44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95FDCEB-A282-462A-A4FD-76EE94262B2E}">
  <ds:schemaRefs>
    <ds:schemaRef ds:uri="345aba6c-1365-4e5d-b2e8-ec8ebb28e786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4cbd0f9e-b648-4496-9290-0f36fb3fa9b6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TM10001115[[fn=Paket]]</Template>
  <TotalTime>0</TotalTime>
  <Words>365</Words>
  <Application>Microsoft Office PowerPoint</Application>
  <PresentationFormat>Breitbild</PresentationFormat>
  <Paragraphs>134</Paragraphs>
  <Slides>23</Slides>
  <Notes>0</Notes>
  <HiddenSlides>0</HiddenSlides>
  <MMClips>2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4" baseType="lpstr">
      <vt:lpstr>Office</vt:lpstr>
      <vt:lpstr>HOG SVM Detektor</vt:lpstr>
      <vt:lpstr>Aufgabenstellung</vt:lpstr>
      <vt:lpstr>Flow-Chart Pipeline</vt:lpstr>
      <vt:lpstr>Stand 1.Präsentation</vt:lpstr>
      <vt:lpstr>Aufgabeneinteilung</vt:lpstr>
      <vt:lpstr>Image Splitting</vt:lpstr>
      <vt:lpstr>Image Splitting</vt:lpstr>
      <vt:lpstr>HOG Features</vt:lpstr>
      <vt:lpstr>HOG Features</vt:lpstr>
      <vt:lpstr>SVM</vt:lpstr>
      <vt:lpstr>SVM</vt:lpstr>
      <vt:lpstr>Endstand</vt:lpstr>
      <vt:lpstr>Endstand</vt:lpstr>
      <vt:lpstr>HOG SVM Detektor</vt:lpstr>
      <vt:lpstr>Optimum</vt:lpstr>
      <vt:lpstr>Overlap (2 Detections)</vt:lpstr>
      <vt:lpstr>PowerPoint-Präsentation</vt:lpstr>
      <vt:lpstr>PowerPoint-Präsentation</vt:lpstr>
      <vt:lpstr>PowerPoint-Präsentation</vt:lpstr>
      <vt:lpstr>Min/Max Squares</vt:lpstr>
      <vt:lpstr>Falsche Detektion (Dunkel/Hell Übergang)</vt:lpstr>
      <vt:lpstr>Türkante detektiert?</vt:lpstr>
      <vt:lpstr>Richtig/Falsch detektiert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HOG SVM Detektor</dc:title>
  <dc:creator>Christoph Egger</dc:creator>
  <cp:lastModifiedBy>Christoph Egger</cp:lastModifiedBy>
  <cp:revision>183</cp:revision>
  <dcterms:created xsi:type="dcterms:W3CDTF">2021-11-10T18:20:33Z</dcterms:created>
  <dcterms:modified xsi:type="dcterms:W3CDTF">2022-01-13T09:02:51Z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0x01010017B3A9DC19571243AE557BD188DFB061</vt:lpwstr>
  </property>
</Properties>
</file>